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720" r:id="rId3"/>
    <p:sldMasterId id="2147483732" r:id="rId4"/>
  </p:sldMasterIdLst>
  <p:notesMasterIdLst>
    <p:notesMasterId r:id="rId13"/>
  </p:notesMasterIdLst>
  <p:sldIdLst>
    <p:sldId id="268" r:id="rId5"/>
    <p:sldId id="282" r:id="rId6"/>
    <p:sldId id="281" r:id="rId7"/>
    <p:sldId id="257" r:id="rId8"/>
    <p:sldId id="272" r:id="rId9"/>
    <p:sldId id="274" r:id="rId10"/>
    <p:sldId id="270" r:id="rId11"/>
    <p:sldId id="275" r:id="rId1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5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5756DFD-F5E5-4021-948D-659C6F3C7396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D669994-95F0-4692-9C97-0ED669FB9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78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6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90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49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90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8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98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56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05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88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73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23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87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93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78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16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474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7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9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74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82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47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30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736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90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90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67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18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53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80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2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740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83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5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3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24459-775B-40F7-BA1C-0DBE1AB53FAB}" type="datetimeFigureOut">
              <a:rPr lang="en-US" smtClean="0"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6A51-C7A2-4EDD-A512-D1A4927D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CA7B-382B-4FEB-9443-468BB6240D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D2051-E11F-40C0-854A-F94F616370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1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22392-58AC-4C24-8275-35915383EC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FE66-F481-4CA6-856A-0742DD03A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1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24459-775B-40F7-BA1C-0DBE1AB53F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6A51-C7A2-4EDD-A512-D1A4927DD08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hyperlink" Target="http://dasl.mem.drexel.edu/pire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://www.youtube.com/watch?v=OA_u5Q3D57o&amp;feature=g-all-u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9.png"/><Relationship Id="rId11" Type="http://schemas.openxmlformats.org/officeDocument/2006/relationships/hyperlink" Target="http://dasl.mem.drexel.edu/DRC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emf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asl.mem.drexel.edu/DRC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5257800"/>
            <a:ext cx="8425046" cy="1156518"/>
            <a:chOff x="1218581" y="4872506"/>
            <a:chExt cx="6251890" cy="85820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581" y="4876800"/>
              <a:ext cx="728434" cy="775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200" y="4876800"/>
              <a:ext cx="720401" cy="724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602" y="4876799"/>
              <a:ext cx="777808" cy="775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988" y="4876799"/>
              <a:ext cx="1035483" cy="345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017" y="4876799"/>
              <a:ext cx="775431" cy="775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707" y="4872506"/>
              <a:ext cx="708059" cy="429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667" y="5331821"/>
              <a:ext cx="868350" cy="353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463" y="5205984"/>
              <a:ext cx="650532" cy="524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717" y="5239076"/>
              <a:ext cx="1083671" cy="458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0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617" y="4876800"/>
              <a:ext cx="1112246" cy="36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" name="Picture 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814561" y="398332"/>
            <a:ext cx="5122527" cy="341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Approved for Public Release; Distribution Unlimited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8686" y="3817642"/>
            <a:ext cx="220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Team DRC-Hubo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76281" y="4184460"/>
            <a:ext cx="439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Kickoff Meeting, Oct 23-25, 2012, Arlington VA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71599" y="4518449"/>
            <a:ext cx="5065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Presented by Paul Oh (Team Lead, Drexel University)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Approved for Public Release; Distribution Unlimited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2292" y="-20657"/>
            <a:ext cx="634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Aligning our “Why” with the DRC Vision…</a:t>
            </a:r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61" name="Group 2060"/>
          <p:cNvGrpSpPr/>
          <p:nvPr/>
        </p:nvGrpSpPr>
        <p:grpSpPr>
          <a:xfrm>
            <a:off x="152400" y="5715000"/>
            <a:ext cx="8888655" cy="762000"/>
            <a:chOff x="152400" y="5715000"/>
            <a:chExt cx="8888655" cy="762000"/>
          </a:xfrm>
        </p:grpSpPr>
        <p:sp>
          <p:nvSpPr>
            <p:cNvPr id="2060" name="Rectangle 2059"/>
            <p:cNvSpPr/>
            <p:nvPr/>
          </p:nvSpPr>
          <p:spPr>
            <a:xfrm>
              <a:off x="152400" y="5715000"/>
              <a:ext cx="8839200" cy="762000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1855" y="5715000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Conviction: 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The “brains” must be developed in </a:t>
              </a:r>
              <a:r>
                <a:rPr lang="en-US" i="1" u="sng" dirty="0" smtClean="0">
                  <a:latin typeface="Arial" pitchFamily="34" charset="0"/>
                  <a:cs typeface="Arial" pitchFamily="34" charset="0"/>
                </a:rPr>
                <a:t>concert 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with the “body”; realizing the DRC vision must attend to </a:t>
              </a:r>
              <a:r>
                <a:rPr lang="en-US" i="1" u="sng" dirty="0" smtClean="0">
                  <a:latin typeface="Arial" pitchFamily="34" charset="0"/>
                  <a:cs typeface="Arial" pitchFamily="34" charset="0"/>
                </a:rPr>
                <a:t>both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 hardware and underlying motion planning software</a:t>
              </a:r>
              <a:endParaRPr lang="en-US" i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52161" y="44100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Background: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59" name="Group 2058"/>
          <p:cNvGrpSpPr/>
          <p:nvPr/>
        </p:nvGrpSpPr>
        <p:grpSpPr>
          <a:xfrm>
            <a:off x="152161" y="826874"/>
            <a:ext cx="8916532" cy="2057400"/>
            <a:chOff x="152400" y="1041642"/>
            <a:chExt cx="8916532" cy="2057400"/>
          </a:xfrm>
        </p:grpSpPr>
        <p:sp>
          <p:nvSpPr>
            <p:cNvPr id="6" name="Rectangle 5"/>
            <p:cNvSpPr/>
            <p:nvPr/>
          </p:nvSpPr>
          <p:spPr>
            <a:xfrm>
              <a:off x="152400" y="1041642"/>
              <a:ext cx="8839200" cy="2057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121751"/>
              <a:ext cx="3962401" cy="825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02094" y="2502251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2007-2012</a:t>
              </a:r>
              <a:endPara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Group 63"/>
            <p:cNvGrpSpPr>
              <a:grpSpLocks/>
            </p:cNvGrpSpPr>
            <p:nvPr/>
          </p:nvGrpSpPr>
          <p:grpSpPr bwMode="auto">
            <a:xfrm>
              <a:off x="291255" y="1127479"/>
              <a:ext cx="4152838" cy="1155813"/>
              <a:chOff x="109" y="2055"/>
              <a:chExt cx="5544" cy="1543"/>
            </a:xfrm>
          </p:grpSpPr>
          <p:grpSp>
            <p:nvGrpSpPr>
              <p:cNvPr id="11" name="Group 61"/>
              <p:cNvGrpSpPr>
                <a:grpSpLocks/>
              </p:cNvGrpSpPr>
              <p:nvPr/>
            </p:nvGrpSpPr>
            <p:grpSpPr bwMode="auto">
              <a:xfrm>
                <a:off x="3278" y="2112"/>
                <a:ext cx="2375" cy="915"/>
                <a:chOff x="2761" y="2109"/>
                <a:chExt cx="2880" cy="1080"/>
              </a:xfrm>
            </p:grpSpPr>
            <p:sp>
              <p:nvSpPr>
                <p:cNvPr id="25" name="Rectangle 35"/>
                <p:cNvSpPr>
                  <a:spLocks noChangeArrowheads="1"/>
                </p:cNvSpPr>
                <p:nvPr/>
              </p:nvSpPr>
              <p:spPr bwMode="auto">
                <a:xfrm>
                  <a:off x="2761" y="2109"/>
                  <a:ext cx="2880" cy="10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Times New Roman" pitchFamily="18" charset="0"/>
                  </a:endParaRPr>
                </a:p>
              </p:txBody>
            </p:sp>
            <p:pic>
              <p:nvPicPr>
                <p:cNvPr id="26" name="Picture 36" descr="brynMawrLogo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9" y="2191"/>
                  <a:ext cx="634" cy="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7" descr="niLogo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9" y="2803"/>
                  <a:ext cx="706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" name="Picture 38" descr="pennLog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4" y="2181"/>
                  <a:ext cx="73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39" descr="ptmLogo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8" y="2628"/>
                  <a:ext cx="779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40" descr="technoLogo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" y="2803"/>
                  <a:ext cx="652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41" descr="virginiaTechLogo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5" y="2169"/>
                  <a:ext cx="616" cy="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Picture 42" descr="microsoftResearchLogo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16" y="2716"/>
                  <a:ext cx="646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" name="Picture 43" descr="drexelLog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8" y="2167"/>
                  <a:ext cx="544" cy="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Picture 44" descr="colbyLog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9" y="2496"/>
                  <a:ext cx="427" cy="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" name="Group 45"/>
              <p:cNvGrpSpPr>
                <a:grpSpLocks/>
              </p:cNvGrpSpPr>
              <p:nvPr/>
            </p:nvGrpSpPr>
            <p:grpSpPr bwMode="auto">
              <a:xfrm>
                <a:off x="109" y="2076"/>
                <a:ext cx="2187" cy="976"/>
                <a:chOff x="14112" y="7920"/>
                <a:chExt cx="4848" cy="2064"/>
              </a:xfrm>
            </p:grpSpPr>
            <p:sp>
              <p:nvSpPr>
                <p:cNvPr id="18" name="Rectangle 46"/>
                <p:cNvSpPr>
                  <a:spLocks noChangeArrowheads="1"/>
                </p:cNvSpPr>
                <p:nvPr/>
              </p:nvSpPr>
              <p:spPr bwMode="auto">
                <a:xfrm>
                  <a:off x="14112" y="7920"/>
                  <a:ext cx="4848" cy="206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19" name="Group 47"/>
                <p:cNvGrpSpPr>
                  <a:grpSpLocks/>
                </p:cNvGrpSpPr>
                <p:nvPr/>
              </p:nvGrpSpPr>
              <p:grpSpPr bwMode="auto">
                <a:xfrm>
                  <a:off x="14256" y="8160"/>
                  <a:ext cx="4560" cy="1536"/>
                  <a:chOff x="14352" y="7968"/>
                  <a:chExt cx="4560" cy="1536"/>
                </a:xfrm>
              </p:grpSpPr>
              <p:pic>
                <p:nvPicPr>
                  <p:cNvPr id="20" name="Picture 48" descr="kaistLogo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352" y="8064"/>
                    <a:ext cx="1488" cy="8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49" descr="koreaUniversityLogo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992" y="8064"/>
                    <a:ext cx="1920" cy="6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50" descr="kosefLogo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352" y="9024"/>
                    <a:ext cx="1872" cy="4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51" descr="snuLogo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88" y="7968"/>
                    <a:ext cx="864" cy="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4" name="Picture 52" descr="niiedLogo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68" y="8832"/>
                    <a:ext cx="2496" cy="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3" name="Text Box 53"/>
              <p:cNvSpPr txBox="1">
                <a:spLocks noChangeArrowheads="1"/>
              </p:cNvSpPr>
              <p:nvPr/>
            </p:nvSpPr>
            <p:spPr bwMode="auto">
              <a:xfrm>
                <a:off x="118" y="3079"/>
                <a:ext cx="2187" cy="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9044" tIns="9521" rIns="19044" bIns="9521">
                <a:spAutoFit/>
              </a:bodyPr>
              <a:lstStyle>
                <a:lvl1pPr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1" dirty="0">
                    <a:latin typeface="Arial" charset="0"/>
                  </a:rPr>
                  <a:t>Korea: Leadership </a:t>
                </a:r>
                <a:r>
                  <a:rPr lang="en-US" sz="1200" b="1" dirty="0" smtClean="0">
                    <a:latin typeface="Arial" charset="0"/>
                  </a:rPr>
                  <a:t>in Humanoid </a:t>
                </a:r>
                <a:r>
                  <a:rPr lang="en-US" sz="1200" b="1" dirty="0">
                    <a:latin typeface="Arial" charset="0"/>
                  </a:rPr>
                  <a:t>Design</a:t>
                </a:r>
              </a:p>
            </p:txBody>
          </p:sp>
          <p:sp>
            <p:nvSpPr>
              <p:cNvPr id="14" name="Text Box 54"/>
              <p:cNvSpPr txBox="1">
                <a:spLocks noChangeArrowheads="1"/>
              </p:cNvSpPr>
              <p:nvPr/>
            </p:nvSpPr>
            <p:spPr bwMode="auto">
              <a:xfrm>
                <a:off x="3559" y="3073"/>
                <a:ext cx="1799" cy="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9044" tIns="9521" rIns="19044" bIns="9521">
                <a:spAutoFit/>
              </a:bodyPr>
              <a:lstStyle>
                <a:lvl1pPr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1905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190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1" dirty="0">
                    <a:latin typeface="Arial" charset="0"/>
                  </a:rPr>
                  <a:t>US: Leadership in AI and IT</a:t>
                </a:r>
              </a:p>
            </p:txBody>
          </p:sp>
          <p:pic>
            <p:nvPicPr>
              <p:cNvPr id="15" name="Picture 55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4" y="2356"/>
                <a:ext cx="944" cy="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56" descr="NSF_logo_large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" y="2055"/>
                <a:ext cx="552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8" name="TextBox 2047"/>
            <p:cNvSpPr txBox="1"/>
            <p:nvPr/>
          </p:nvSpPr>
          <p:spPr>
            <a:xfrm>
              <a:off x="1228244" y="2368110"/>
              <a:ext cx="7840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Less than 3% of US S&amp;T students are prepared for international design teams.  Use humanoids to motivate, inspire and train global and systems engineering skills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5614072" y="1931842"/>
              <a:ext cx="23791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  <a:hlinkClick r:id="rId19"/>
                </a:rPr>
                <a:t>http://dasl.mem.drexel.edu/pire/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 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58" name="Group 2057"/>
          <p:cNvGrpSpPr/>
          <p:nvPr/>
        </p:nvGrpSpPr>
        <p:grpSpPr>
          <a:xfrm>
            <a:off x="152400" y="3024281"/>
            <a:ext cx="8929449" cy="2438400"/>
            <a:chOff x="152400" y="3276600"/>
            <a:chExt cx="8929449" cy="2438400"/>
          </a:xfrm>
        </p:grpSpPr>
        <p:sp>
          <p:nvSpPr>
            <p:cNvPr id="2054" name="Rectangle 2053"/>
            <p:cNvSpPr/>
            <p:nvPr/>
          </p:nvSpPr>
          <p:spPr>
            <a:xfrm>
              <a:off x="152400" y="3276600"/>
              <a:ext cx="8839200" cy="2438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2" name="Picture 4" descr="F:\00proposals\drc2012\figures\all7HubosStandingSideViewHeadTurned.wmf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52" y="3429000"/>
              <a:ext cx="2288427" cy="152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482" y="3413142"/>
              <a:ext cx="3219450" cy="163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229033" y="5181600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2010-2013</a:t>
              </a:r>
              <a:endPara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1161" y="5051561"/>
              <a:ext cx="7840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Humanoid research is eclectic, ad-hoc and difficult to verify.  Acquire 6 Hubo+ to benchmark results, formulate practice, and establish foundational theory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56" name="Picture 7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0451" y="3519581"/>
              <a:ext cx="6858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7" name="TextBox 2056"/>
            <p:cNvSpPr txBox="1"/>
            <p:nvPr/>
          </p:nvSpPr>
          <p:spPr>
            <a:xfrm>
              <a:off x="6644763" y="4343400"/>
              <a:ext cx="2261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Major Research Infrastructure (MRI-R2)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1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0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Why Hubo?</a:t>
            </a:r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73" y="3356286"/>
            <a:ext cx="25812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" y="3139560"/>
            <a:ext cx="1458222" cy="248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166662" y="947080"/>
            <a:ext cx="1616755" cy="814867"/>
            <a:chOff x="2855145" y="2420047"/>
            <a:chExt cx="1616755" cy="814867"/>
          </a:xfrm>
        </p:grpSpPr>
        <p:sp>
          <p:nvSpPr>
            <p:cNvPr id="6" name="Pentagon 5"/>
            <p:cNvSpPr/>
            <p:nvPr/>
          </p:nvSpPr>
          <p:spPr>
            <a:xfrm>
              <a:off x="2855146" y="2420047"/>
              <a:ext cx="1616754" cy="814867"/>
            </a:xfrm>
            <a:prstGeom prst="homePlat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55145" y="2424513"/>
              <a:ext cx="1263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(1) Virtual-Hubo</a:t>
              </a:r>
              <a:endParaRPr lang="en-US" sz="12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55145" y="2680916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(2) Mini-Hubo</a:t>
              </a:r>
              <a:endParaRPr lang="en-US" sz="12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5146" y="2957915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(3) Online-Hubo</a:t>
              </a:r>
              <a:endParaRPr lang="en-US" sz="12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5" y="558730"/>
            <a:ext cx="2882900" cy="15754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17" y="625758"/>
            <a:ext cx="2410302" cy="1355795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88" y="625758"/>
            <a:ext cx="2284088" cy="135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470807" y="1484948"/>
            <a:ext cx="2799164" cy="448795"/>
            <a:chOff x="5201970" y="2286000"/>
            <a:chExt cx="2799164" cy="448795"/>
          </a:xfrm>
        </p:grpSpPr>
        <p:sp>
          <p:nvSpPr>
            <p:cNvPr id="10" name="Rectangle 9"/>
            <p:cNvSpPr/>
            <p:nvPr/>
          </p:nvSpPr>
          <p:spPr>
            <a:xfrm>
              <a:off x="5201970" y="2286000"/>
              <a:ext cx="2799164" cy="448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1970" y="2286000"/>
              <a:ext cx="27991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Co-Robotics: Human-Humanoid Interaction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05977" y="2488574"/>
              <a:ext cx="27879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04/28/12 Phillies-Cub Game Opening Pitch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5172" y="2209471"/>
            <a:ext cx="2105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From Unique Tools…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0536" y="2030802"/>
            <a:ext cx="4654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To Public Realizations…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  <a:hlinkClick r:id="rId7"/>
              </a:rPr>
              <a:t>http://www.youtube.com/watch?v=OA_u5Q3D57o&amp;feature=g-all-u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3991" y="3056786"/>
            <a:ext cx="45897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Hubo: Form-and-function “top of class”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Open Architecture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0+ person-years US-Korea Collaboration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Proven 3-tier infrastructure for T&amp;E and V&amp;V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10-year old boy size: suitable for DRC events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79467" y="4535431"/>
            <a:ext cx="47259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7-Hubos: parallel development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Program-Modify-Perfect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vs. Design-Build-Hack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Regional distribution of Hubos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RP – T&amp;E and V&amp;V Cycle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OpenHubo drive DRC-Hubo retrofits</a:t>
            </a:r>
          </a:p>
        </p:txBody>
      </p:sp>
    </p:spTree>
    <p:extLst>
      <p:ext uri="{BB962C8B-B14F-4D97-AF65-F5344CB8AC3E}">
        <p14:creationId xmlns:p14="http://schemas.microsoft.com/office/powerpoint/2010/main" val="13261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74936" y="588682"/>
            <a:ext cx="1913707" cy="5598561"/>
            <a:chOff x="6974936" y="588682"/>
            <a:chExt cx="1913707" cy="559856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44" y="3419091"/>
              <a:ext cx="1910799" cy="1034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794" y="588682"/>
              <a:ext cx="1912848" cy="937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6977844" y="5459205"/>
              <a:ext cx="1910799" cy="728038"/>
              <a:chOff x="6021850" y="5444162"/>
              <a:chExt cx="2462438" cy="973019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1850" y="5444162"/>
                <a:ext cx="1802525" cy="973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1365" y="5456371"/>
                <a:ext cx="1282923" cy="9608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794" y="1526319"/>
              <a:ext cx="1912849" cy="9538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795" y="2457037"/>
              <a:ext cx="1912848" cy="962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936" y="4454019"/>
              <a:ext cx="1913705" cy="1052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583739" y="0"/>
            <a:ext cx="822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Hubo: Latest Capabilities Underscore Promise for DRC</a:t>
            </a:r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192" y="5815661"/>
            <a:ext cx="60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Videos of capabilities: </a:t>
            </a:r>
            <a:r>
              <a:rPr lang="en-US" dirty="0" smtClean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dasl.mem.drexel.edu/DRC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3" name="drcHuboVideoForDrcKickoff10181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4493" y="573640"/>
            <a:ext cx="6347146" cy="47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232" y="699308"/>
            <a:ext cx="1591718" cy="237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5865" y="699308"/>
            <a:ext cx="1591719" cy="237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1950" y="699308"/>
            <a:ext cx="1591719" cy="237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-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DRC-Hubo: Notional</a:t>
            </a:r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0232" y="3121223"/>
            <a:ext cx="147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1: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Vehicle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9856" y="3121222"/>
            <a:ext cx="1434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2: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Terrain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3669" y="3116084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3: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Debris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106" y="6028104"/>
            <a:ext cx="1752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6: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Wall Break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6085" y="311608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4: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Door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02" y="6027173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5: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Ladder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3669" y="6022035"/>
            <a:ext cx="13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7: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Valve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5461" y="601980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Event 8: </a:t>
            </a:r>
            <a:r>
              <a:rPr 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Pump</a:t>
            </a:r>
            <a:endParaRPr 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3" descr="huboDoor-CageStyleFromALowerVie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0362" y="699308"/>
            <a:ext cx="1591038" cy="2381997"/>
          </a:xfrm>
          <a:prstGeom prst="rect">
            <a:avLst/>
          </a:prstGeom>
          <a:noFill/>
        </p:spPr>
      </p:pic>
      <p:pic>
        <p:nvPicPr>
          <p:cNvPr id="3" name="Picture 12" descr="huboTwoHandedDrillIntoWallPortrai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34234" y="3565508"/>
            <a:ext cx="1622832" cy="2397368"/>
          </a:xfrm>
          <a:prstGeom prst="rect">
            <a:avLst/>
          </a:prstGeom>
          <a:noFill/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5602" y="3581399"/>
            <a:ext cx="1591252" cy="238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 descr="huboValvePortrai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42745" y="3581399"/>
            <a:ext cx="1598051" cy="2397368"/>
          </a:xfrm>
          <a:prstGeom prst="rect">
            <a:avLst/>
          </a:prstGeom>
          <a:noFill/>
        </p:spPr>
      </p:pic>
      <p:pic>
        <p:nvPicPr>
          <p:cNvPr id="21" name="Picture 15" descr="huboPumpPortrait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27196" y="3581399"/>
            <a:ext cx="1598052" cy="2397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14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8832"/>
            <a:ext cx="1266825" cy="101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11834"/>
            <a:ext cx="1266825" cy="115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531034"/>
            <a:ext cx="12674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329" y="3740404"/>
            <a:ext cx="1321831" cy="115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82" y="5029448"/>
            <a:ext cx="1289046" cy="130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9" y="238377"/>
            <a:ext cx="1264328" cy="94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8" y="1295400"/>
            <a:ext cx="1264329" cy="104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20503" y="2966590"/>
            <a:ext cx="3360897" cy="3526510"/>
            <a:chOff x="157645" y="2819401"/>
            <a:chExt cx="3652355" cy="3780088"/>
          </a:xfrm>
        </p:grpSpPr>
        <p:sp>
          <p:nvSpPr>
            <p:cNvPr id="4" name="Rectangle 3"/>
            <p:cNvSpPr/>
            <p:nvPr/>
          </p:nvSpPr>
          <p:spPr>
            <a:xfrm>
              <a:off x="163219" y="2819401"/>
              <a:ext cx="3646781" cy="37795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709" y="4299670"/>
              <a:ext cx="709526" cy="709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07" y="2912053"/>
              <a:ext cx="661968" cy="937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7" name="Picture 1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607" y="2903853"/>
              <a:ext cx="753424" cy="945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98" y="4311295"/>
              <a:ext cx="635355" cy="688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06491" y="3829037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P. Oh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Drexel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7334" y="3829037"/>
              <a:ext cx="617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J.H. Oh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KAIST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7645" y="5040393"/>
              <a:ext cx="10230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C. Rasmussen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U Delaware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9094" y="5036050"/>
              <a:ext cx="957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M. Stilman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Georgia Tech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33691" y="5036050"/>
              <a:ext cx="873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M. Zucker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Swarthmore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80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878" y="4280820"/>
              <a:ext cx="485584" cy="728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1" name="Picture 1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0" y="4275361"/>
              <a:ext cx="516620" cy="733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821703" y="5035477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Y. Zheng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Ohio State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82" name="Picture 18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95" y="5435587"/>
              <a:ext cx="723136" cy="72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67531" y="6198806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G. Lee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Purdue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83" name="Picture 19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286" y="5485160"/>
              <a:ext cx="512930" cy="674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151686" y="6199379"/>
              <a:ext cx="752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K. Hauser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Indiana U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879" y="5449823"/>
              <a:ext cx="472982" cy="709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917774" y="6199379"/>
              <a:ext cx="8931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D. Berenson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WPI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85" name="Picture 21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1" y="5467283"/>
              <a:ext cx="661028" cy="692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2929541" y="6173631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P. Allen</a:t>
              </a:r>
            </a:p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Columbia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84026" y="-21932"/>
            <a:ext cx="3450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Dream Team: </a:t>
            </a:r>
            <a:r>
              <a:rPr lang="en-US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Domain Experts</a:t>
            </a:r>
          </a:p>
          <a:p>
            <a:pPr algn="ctr"/>
            <a:r>
              <a:rPr lang="en-US" sz="1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(aka: Ocean’s 11 Approach)</a:t>
            </a:r>
            <a:endParaRPr lang="en-US" sz="12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39122" y="5715122"/>
            <a:ext cx="2590800" cy="765260"/>
            <a:chOff x="3886200" y="5449132"/>
            <a:chExt cx="3266200" cy="967795"/>
          </a:xfrm>
        </p:grpSpPr>
        <p:sp>
          <p:nvSpPr>
            <p:cNvPr id="7" name="Rectangle 6"/>
            <p:cNvSpPr/>
            <p:nvPr/>
          </p:nvSpPr>
          <p:spPr>
            <a:xfrm>
              <a:off x="3886200" y="5449132"/>
              <a:ext cx="3266200" cy="967795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86200" y="5493597"/>
              <a:ext cx="3266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Team DRC-Hubo</a:t>
              </a:r>
            </a:p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200+ person-years Expertise in Humanoids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38" y="532066"/>
            <a:ext cx="5720191" cy="486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1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14400" y="-11087"/>
            <a:ext cx="654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Spiral Development &amp; 3-stage Design Cycle</a:t>
            </a:r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400" y="1325687"/>
            <a:ext cx="4912035" cy="4163961"/>
            <a:chOff x="152400" y="1219200"/>
            <a:chExt cx="4912035" cy="4163961"/>
          </a:xfrm>
        </p:grpSpPr>
        <p:sp>
          <p:nvSpPr>
            <p:cNvPr id="8" name="Rectangle 7"/>
            <p:cNvSpPr/>
            <p:nvPr/>
          </p:nvSpPr>
          <p:spPr>
            <a:xfrm>
              <a:off x="152400" y="1219200"/>
              <a:ext cx="4912035" cy="41639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23229"/>
              <a:ext cx="4835835" cy="4059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212934" y="472701"/>
            <a:ext cx="3733800" cy="6096000"/>
            <a:chOff x="5410200" y="609600"/>
            <a:chExt cx="3733800" cy="6096000"/>
          </a:xfrm>
        </p:grpSpPr>
        <p:sp>
          <p:nvSpPr>
            <p:cNvPr id="5" name="Rectangle 4"/>
            <p:cNvSpPr/>
            <p:nvPr/>
          </p:nvSpPr>
          <p:spPr>
            <a:xfrm>
              <a:off x="5410200" y="609600"/>
              <a:ext cx="3733800" cy="609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4863" y="2756628"/>
              <a:ext cx="1778651" cy="1311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759" y="4648200"/>
              <a:ext cx="2045094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707" y="786581"/>
              <a:ext cx="1890294" cy="1499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582" y="2775155"/>
              <a:ext cx="1426715" cy="1303127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627" y="752167"/>
              <a:ext cx="1409509" cy="1533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967190" y="2325329"/>
              <a:ext cx="22252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(1) RP: Rapid Prototyping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49900" y="4176770"/>
              <a:ext cx="1763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(2) T&amp;E: OpenHubo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21133" y="6248400"/>
              <a:ext cx="2712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(3) V&amp;V: Hubo+ and DRC-Hubo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6611779"/>
            <a:ext cx="3124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Approved for Public Release; Distribution Unlimited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0" y="279115"/>
            <a:ext cx="577504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33400" y="4440241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Please follow us on: 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http://dasl.mem.drexel.edu/DRC/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270" y="5029200"/>
            <a:ext cx="9136925" cy="738664"/>
            <a:chOff x="87270" y="5029200"/>
            <a:chExt cx="9136925" cy="738664"/>
          </a:xfrm>
        </p:grpSpPr>
        <p:sp>
          <p:nvSpPr>
            <p:cNvPr id="6" name="Rectangle 5"/>
            <p:cNvSpPr/>
            <p:nvPr/>
          </p:nvSpPr>
          <p:spPr>
            <a:xfrm>
              <a:off x="87270" y="5029200"/>
              <a:ext cx="8980530" cy="7386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270" y="5029200"/>
              <a:ext cx="91369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DRC: Validate training of US students in global design teaming and complex systems engineering (education)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DRC: Validate “Ocean’s 11” approach and benchmark results (research)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DRC: Validate design coupling of “brains” and “body”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883833" y="6019800"/>
            <a:ext cx="7543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“The views expressed are those of the author and do not reflect the official policy or position of the Department of Defense or the U.S. Government”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4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514</Words>
  <Application>Microsoft Office PowerPoint</Application>
  <PresentationFormat>On-screen Show (4:3)</PresentationFormat>
  <Paragraphs>85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Office Theme</vt:lpstr>
      <vt:lpstr>4_Office Theme</vt:lpstr>
      <vt:lpstr>6_Office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Oh</dc:creator>
  <cp:lastModifiedBy>Paul Oh</cp:lastModifiedBy>
  <cp:revision>33</cp:revision>
  <cp:lastPrinted>2012-10-15T21:29:22Z</cp:lastPrinted>
  <dcterms:created xsi:type="dcterms:W3CDTF">2012-10-15T14:41:14Z</dcterms:created>
  <dcterms:modified xsi:type="dcterms:W3CDTF">2012-10-18T14:55:33Z</dcterms:modified>
</cp:coreProperties>
</file>